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24384000" cy="13716000"/>
  <p:notesSz cx="6858000" cy="9144000"/>
  <p:embeddedFontLst>
    <p:embeddedFont>
      <p:font typeface="Pretendard Bold" panose="020B0600000101010101" charset="-127"/>
      <p:bold r:id="rId17"/>
    </p:embeddedFont>
    <p:embeddedFont>
      <p:font typeface="Pretendard Light" panose="020B0600000101010101" charset="-127"/>
      <p:regular r:id="rId18"/>
    </p:embeddedFont>
    <p:embeddedFont>
      <p:font typeface="Pretendard Medium" panose="020B0600000101010101" charset="-127"/>
      <p:bold r:id="rId19"/>
    </p:embeddedFont>
    <p:embeddedFont>
      <p:font typeface="Pretendard Regular" panose="020B0600000101010101" charset="-127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880DC4-FE34-48BB-AE6A-383E8035DF1E}" v="1" dt="2026-01-28T19:55:18.1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580" y="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효중 권" userId="bc1aec9e16df263d" providerId="LiveId" clId="{395FA646-88D7-4501-B656-8ACB0963A73F}"/>
    <pc:docChg chg="addSld modSld">
      <pc:chgData name="효중 권" userId="bc1aec9e16df263d" providerId="LiveId" clId="{395FA646-88D7-4501-B656-8ACB0963A73F}" dt="2026-01-28T19:55:25.117" v="9" actId="20577"/>
      <pc:docMkLst>
        <pc:docMk/>
      </pc:docMkLst>
      <pc:sldChg chg="modSp add mod setBg">
        <pc:chgData name="효중 권" userId="bc1aec9e16df263d" providerId="LiveId" clId="{395FA646-88D7-4501-B656-8ACB0963A73F}" dt="2026-01-28T19:55:25.117" v="9" actId="20577"/>
        <pc:sldMkLst>
          <pc:docMk/>
          <pc:sldMk cId="1070962400" sldId="270"/>
        </pc:sldMkLst>
        <pc:spChg chg="mod">
          <ac:chgData name="효중 권" userId="bc1aec9e16df263d" providerId="LiveId" clId="{395FA646-88D7-4501-B656-8ACB0963A73F}" dt="2026-01-28T19:55:25.117" v="9" actId="20577"/>
          <ac:spMkLst>
            <pc:docMk/>
            <pc:sldMk cId="1070962400" sldId="270"/>
            <ac:spMk id="2" creationId="{B53F6B47-D6EC-88C8-4884-4DC1D544C67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16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1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00200" y="3746500"/>
            <a:ext cx="21107400" cy="2374900"/>
          </a:xfrm>
          <a:prstGeom prst="rect">
            <a:avLst/>
          </a:prstGeom>
        </p:spPr>
        <p:txBody>
          <a:bodyPr lIns="0" tIns="169333" rIns="0" bIns="169333" rtlCol="0" anchor="ctr"/>
          <a:lstStyle/>
          <a:p>
            <a:pPr lvl="0" algn="ctr">
              <a:lnSpc>
                <a:spcPct val="99600"/>
              </a:lnSpc>
            </a:pPr>
            <a:r>
              <a:rPr lang="en-US" sz="13333" b="0" i="0" u="none" strike="noStrike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GPS.dev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89100" y="6477000"/>
            <a:ext cx="20904200" cy="1549400"/>
          </a:xfrm>
          <a:prstGeom prst="rect">
            <a:avLst/>
          </a:prstGeom>
        </p:spPr>
        <p:txBody>
          <a:bodyPr lIns="0" tIns="8128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6400" b="1" i="0" u="none" strike="noStrike" spc="-10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제 1회 TRAITHON 본선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12776200"/>
            <a:ext cx="225425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90700" y="8382000"/>
            <a:ext cx="20891500" cy="2413000"/>
          </a:xfrm>
          <a:prstGeom prst="rect">
            <a:avLst/>
          </a:prstGeom>
        </p:spPr>
        <p:txBody>
          <a:bodyPr lIns="0" tIns="6096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800" b="1" i="0" u="none" strike="noStrike" spc="-10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성균관대학교 지능형소프트웨어학과</a:t>
            </a:r>
          </a:p>
          <a:p>
            <a:pPr lvl="0" algn="ctr">
              <a:lnSpc>
                <a:spcPct val="99600"/>
              </a:lnSpc>
            </a:pPr>
            <a:endParaRPr lang="en-US" sz="4800" b="1" i="0" u="none" strike="noStrike" spc="-100">
              <a:solidFill>
                <a:srgbClr val="000000"/>
              </a:solidFill>
              <a:latin typeface="Pretendard Regular"/>
              <a:ea typeface="Pretendard Regular"/>
              <a:cs typeface="Pretendard Regular"/>
            </a:endParaRPr>
          </a:p>
          <a:p>
            <a:pPr lvl="0" algn="ctr">
              <a:lnSpc>
                <a:spcPct val="99600"/>
              </a:lnSpc>
            </a:pPr>
            <a:r>
              <a:rPr lang="en-US" sz="4800" b="1" i="0" u="none" strike="noStrike" spc="-10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권효중 김준호 오시훈 윤현정 이운정 조승우 최현진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27100" y="1625600"/>
            <a:ext cx="15621000" cy="1092200"/>
          </a:xfrm>
          <a:prstGeom prst="rect">
            <a:avLst/>
          </a:prstGeom>
        </p:spPr>
        <p:txBody>
          <a:bodyPr lIns="0" tIns="70663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564" b="0" i="0" u="none" strike="noStrike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단기 어휘 드리프트(IMPACT-SHORT_DRIFT-004)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93800" y="3200400"/>
            <a:ext cx="21767800" cy="234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4400" b="1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특정 이슈나 사건으로 수 주 단위의 급격한 표현 변화로 인한 단기적 오탐/미탐 급증</a:t>
            </a:r>
          </a:p>
          <a:p>
            <a:pPr lvl="0" algn="l">
              <a:lnSpc>
                <a:spcPct val="116199"/>
              </a:lnSpc>
            </a:pPr>
            <a:endParaRPr lang="en-US" sz="4400" b="1" i="0" u="none" strike="noStrike">
              <a:solidFill>
                <a:srgbClr val="000000"/>
              </a:solidFill>
              <a:latin typeface="Pretendard Regular"/>
              <a:ea typeface="Pretendard Regular"/>
              <a:cs typeface="Pretendard Regular"/>
            </a:endParaRP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4400" b="1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예상되는 결과: 단기적 모델 판별 성능 저하, 확신도 감소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816600" y="7861300"/>
            <a:ext cx="749300" cy="1358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807" b="1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VS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400" y="8724900"/>
            <a:ext cx="9956800" cy="1371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400" y="6172200"/>
            <a:ext cx="9956800" cy="1371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00200" y="8839200"/>
            <a:ext cx="95631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4207" b="1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Perplexity (PPL)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00" y="8140700"/>
            <a:ext cx="1016000" cy="1143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625600" y="6946900"/>
            <a:ext cx="40640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140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:두 어휘 분포 사이의 거리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25600" y="6311900"/>
            <a:ext cx="85471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4207" b="1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Jensen-Shannon Divergence (JSD)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51000" y="9512300"/>
            <a:ext cx="48514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140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:모델의 예측 불확실성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940300" y="10375900"/>
            <a:ext cx="6362700" cy="299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4207" b="1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단기적 판정 민감도 높음</a:t>
            </a:r>
          </a:p>
          <a:p>
            <a:pPr lvl="0" algn="l">
              <a:lnSpc>
                <a:spcPct val="116199"/>
              </a:lnSpc>
            </a:pPr>
            <a:endParaRPr lang="en-US" sz="4207" b="1" i="0" u="none" strike="noStrike">
              <a:solidFill>
                <a:srgbClr val="000000"/>
              </a:solidFill>
              <a:latin typeface="Pretendard Regular"/>
              <a:ea typeface="Pretendard Regular"/>
              <a:cs typeface="Pretendard Regular"/>
            </a:endParaRP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4207" b="1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트리거 발생 시 DS 검토 후</a:t>
            </a:r>
          </a:p>
          <a:p>
            <a:pPr lvl="0" algn="l">
              <a:lnSpc>
                <a:spcPct val="116199"/>
              </a:lnSpc>
            </a:pPr>
            <a:r>
              <a:rPr lang="en-US" sz="4207" b="1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    해제까지 지수 산출 중단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534400" y="9791700"/>
            <a:ext cx="7366000" cy="50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5900" y="10655300"/>
            <a:ext cx="2400300" cy="2425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60400" y="6172200"/>
            <a:ext cx="8204200" cy="2438400"/>
          </a:xfrm>
          <a:prstGeom prst="rect">
            <a:avLst/>
          </a:prstGeom>
          <a:effectLst>
            <a:outerShdw blurRad="97461" dist="224911" dir="2700000">
              <a:srgbClr val="000000">
                <a:alpha val="50000"/>
              </a:srgbClr>
            </a:outerShdw>
          </a:effectLst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12800" y="8737600"/>
            <a:ext cx="8051800" cy="7620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4986000" y="8737600"/>
            <a:ext cx="49911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4207" b="1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운영 중 탐지, 대응 조치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614400" y="6654800"/>
            <a:ext cx="4711700" cy="1447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4086" b="1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섹션별 PPL 산출 후</a:t>
            </a:r>
          </a:p>
          <a:p>
            <a:pPr lvl="0" algn="l">
              <a:lnSpc>
                <a:spcPct val="116199"/>
              </a:lnSpc>
            </a:pPr>
            <a:r>
              <a:rPr lang="en-US" sz="4086" b="1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 점수 산출 중지 트리거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360400" y="10426700"/>
            <a:ext cx="8559800" cy="210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4207" b="1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개별 지수 및 종합 지수 품질 저해 완화</a:t>
            </a:r>
          </a:p>
          <a:p>
            <a:pPr lvl="0" algn="l">
              <a:lnSpc>
                <a:spcPct val="116199"/>
              </a:lnSpc>
            </a:pPr>
            <a:endParaRPr lang="en-US" sz="4207" b="1" i="0" u="none" strike="noStrike">
              <a:solidFill>
                <a:srgbClr val="000000"/>
              </a:solidFill>
              <a:latin typeface="Pretendard Regular"/>
              <a:ea typeface="Pretendard Regular"/>
              <a:cs typeface="Pretendard Regular"/>
            </a:endParaRP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4213" b="1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공정성, 안정성 유지 목표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96900" y="11379200"/>
            <a:ext cx="736600" cy="825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27100" y="1625600"/>
            <a:ext cx="15621000" cy="1193800"/>
          </a:xfrm>
          <a:prstGeom prst="rect">
            <a:avLst/>
          </a:prstGeom>
        </p:spPr>
        <p:txBody>
          <a:bodyPr lIns="0" tIns="70663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564" b="0" i="0" u="none" strike="noStrike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난독화 / 유니코드 회피(IMPACT-ADV_OBF-008)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20800" y="3200400"/>
            <a:ext cx="21767800" cy="312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4400" b="1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특수문자·비가시 문자 삽입으로 낚시성 탐지를 회피하려는 시도</a:t>
            </a:r>
          </a:p>
          <a:p>
            <a:pPr lvl="0" algn="l">
              <a:lnSpc>
                <a:spcPct val="116199"/>
              </a:lnSpc>
            </a:pPr>
            <a:r>
              <a:rPr lang="en-US" sz="4400" b="1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       모델이 판별 성능 문제가 아니라 악의적으로 정책을 우회하려는 입력 조작</a:t>
            </a:r>
          </a:p>
          <a:p>
            <a:pPr lvl="0" algn="l">
              <a:lnSpc>
                <a:spcPct val="116199"/>
              </a:lnSpc>
            </a:pPr>
            <a:endParaRPr lang="en-US" sz="4400" b="1" i="0" u="none" strike="noStrike">
              <a:solidFill>
                <a:srgbClr val="000000"/>
              </a:solidFill>
              <a:latin typeface="Pretendard Regular"/>
              <a:ea typeface="Pretendard Regular"/>
              <a:cs typeface="Pretendard Regular"/>
            </a:endParaRP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4400" b="1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예상되는 결과: 해당 기사의 지표 무력화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0" y="4178300"/>
            <a:ext cx="850900" cy="419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890000" y="10160000"/>
            <a:ext cx="6654800" cy="50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5100" y="7124700"/>
            <a:ext cx="9956800" cy="1371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866900" y="7239000"/>
            <a:ext cx="95631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4207" b="1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Gain_tok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100" y="6540500"/>
            <a:ext cx="1016000" cy="1143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917700" y="7912100"/>
            <a:ext cx="48514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140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:전처리 과정 중 감지된 공격량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965700" y="9448800"/>
            <a:ext cx="6769100" cy="3733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4207" b="1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데이터 품질 지표, 모델 성능, 운영 관련 지표 사용 지양</a:t>
            </a:r>
          </a:p>
          <a:p>
            <a:pPr lvl="0" algn="l">
              <a:lnSpc>
                <a:spcPct val="116199"/>
              </a:lnSpc>
            </a:pPr>
            <a:endParaRPr lang="en-US" sz="4207" b="1" i="0" u="none" strike="noStrike">
              <a:solidFill>
                <a:srgbClr val="000000"/>
              </a:solidFill>
              <a:latin typeface="Pretendard Regular"/>
              <a:ea typeface="Pretendard Regular"/>
              <a:cs typeface="Pretendard Regular"/>
            </a:endParaRP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4207" b="1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공격의 직접적인 검출</a:t>
            </a:r>
          </a:p>
          <a:p>
            <a:pPr lvl="0" algn="l">
              <a:lnSpc>
                <a:spcPct val="116199"/>
              </a:lnSpc>
            </a:pPr>
            <a:r>
              <a:rPr lang="en-US" sz="4207" b="1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        서비스의 백신 역할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5100" y="9588500"/>
            <a:ext cx="2997200" cy="2997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700" y="12585700"/>
            <a:ext cx="850900" cy="419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484100" y="7670800"/>
            <a:ext cx="11607800" cy="480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857" b="1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의심 신호 감지 시: 해당 기사 자동 경보 + 운영 로그 기록</a:t>
            </a:r>
          </a:p>
          <a:p>
            <a:pPr lvl="0" algn="l">
              <a:lnSpc>
                <a:spcPct val="116199"/>
              </a:lnSpc>
            </a:pPr>
            <a:endParaRPr lang="en-US" sz="3857" b="1" i="0" u="none" strike="noStrike">
              <a:solidFill>
                <a:srgbClr val="000000"/>
              </a:solidFill>
              <a:latin typeface="Pretendard Regular"/>
              <a:ea typeface="Pretendard Regular"/>
              <a:cs typeface="Pretendard Regular"/>
            </a:endParaRP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857" b="1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확인 단계: 전처리 전 기사 DS 확인</a:t>
            </a:r>
          </a:p>
          <a:p>
            <a:pPr lvl="0" algn="l">
              <a:lnSpc>
                <a:spcPct val="116199"/>
              </a:lnSpc>
            </a:pPr>
            <a:endParaRPr lang="en-US" sz="3857" b="1" i="0" u="none" strike="noStrike">
              <a:solidFill>
                <a:srgbClr val="000000"/>
              </a:solidFill>
              <a:latin typeface="Pretendard Regular"/>
              <a:ea typeface="Pretendard Regular"/>
              <a:cs typeface="Pretendard Regular"/>
            </a:endParaRP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857" b="1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공격으로 판단되면 해당 기사 점수 비공개/검토 전환</a:t>
            </a:r>
          </a:p>
          <a:p>
            <a:pPr lvl="0" algn="l">
              <a:lnSpc>
                <a:spcPct val="116199"/>
              </a:lnSpc>
            </a:pPr>
            <a:endParaRPr lang="en-US" sz="3857" b="1" i="0" u="none" strike="noStrike">
              <a:solidFill>
                <a:srgbClr val="000000"/>
              </a:solidFill>
              <a:latin typeface="Pretendard Regular"/>
              <a:ea typeface="Pretendard Regular"/>
              <a:cs typeface="Pretendard Regular"/>
            </a:endParaRP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857" b="1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운영 담당자/PM에 알림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36700" y="5054600"/>
            <a:ext cx="21132800" cy="3238500"/>
          </a:xfrm>
          <a:prstGeom prst="rect">
            <a:avLst/>
          </a:prstGeom>
        </p:spPr>
        <p:txBody>
          <a:bodyPr lIns="0" tIns="169333" rIns="0" bIns="169333" rtlCol="0" anchor="ctr"/>
          <a:lstStyle/>
          <a:p>
            <a:pPr lvl="0" algn="ctr">
              <a:lnSpc>
                <a:spcPct val="99600"/>
              </a:lnSpc>
            </a:pPr>
            <a:r>
              <a:rPr lang="en-US" sz="13333" b="0" i="0" u="none" strike="noStrike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5. 결론 및 신뢰성 확보 전략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12776200"/>
            <a:ext cx="2254250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01700" y="1028700"/>
            <a:ext cx="22783800" cy="1181100"/>
          </a:xfrm>
          <a:prstGeom prst="rect">
            <a:avLst/>
          </a:prstGeom>
        </p:spPr>
        <p:txBody>
          <a:bodyPr lIns="0" tIns="70663" rIns="0" bIns="70663" rtlCol="0" anchor="ctr"/>
          <a:lstStyle/>
          <a:p>
            <a:pPr lvl="0" algn="l">
              <a:lnSpc>
                <a:spcPct val="99600"/>
              </a:lnSpc>
            </a:pPr>
            <a:r>
              <a:rPr lang="en-US" sz="5564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[</a:t>
            </a:r>
            <a:r>
              <a:rPr lang="en-US" sz="5564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데이터</a:t>
            </a:r>
            <a:r>
              <a:rPr lang="en-US" sz="5564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 </a:t>
            </a:r>
            <a:r>
              <a:rPr lang="en-US" sz="5564" b="0" i="0" u="none" strike="noStrike" dirty="0" err="1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관점</a:t>
            </a:r>
            <a:r>
              <a:rPr lang="en-US" sz="5564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]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01700" y="2209800"/>
            <a:ext cx="20980400" cy="227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4265" b="1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데이터는</a:t>
            </a:r>
            <a:r>
              <a:rPr lang="en-US" sz="4265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265" b="1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현실을</a:t>
            </a:r>
            <a:r>
              <a:rPr lang="en-US" sz="4265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 잘 </a:t>
            </a:r>
            <a:r>
              <a:rPr lang="en-US" sz="4265" b="1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반영하며</a:t>
            </a:r>
            <a:r>
              <a:rPr lang="en-US" sz="4265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265" b="1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서비스의</a:t>
            </a:r>
            <a:r>
              <a:rPr lang="en-US" sz="4265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265" b="1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목표에</a:t>
            </a:r>
            <a:r>
              <a:rPr lang="en-US" sz="4265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265" b="1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부합해야</a:t>
            </a:r>
            <a:r>
              <a:rPr lang="en-US" sz="4265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 함, </a:t>
            </a:r>
            <a:r>
              <a:rPr lang="en-US" sz="4265" b="1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다음</a:t>
            </a:r>
            <a:r>
              <a:rPr lang="en-US" sz="4265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265" b="1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조건을</a:t>
            </a:r>
            <a:r>
              <a:rPr lang="en-US" sz="4265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265" b="1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만족</a:t>
            </a:r>
            <a:r>
              <a:rPr lang="en-US" sz="4265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:
1. </a:t>
            </a:r>
            <a:r>
              <a:rPr lang="en-US" sz="4265" b="1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대표성</a:t>
            </a:r>
            <a:r>
              <a:rPr lang="en-US" sz="4265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: </a:t>
            </a:r>
            <a:r>
              <a:rPr lang="en-US" sz="4265" b="1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현실을</a:t>
            </a:r>
            <a:r>
              <a:rPr lang="en-US" sz="4265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 잘 </a:t>
            </a:r>
            <a:r>
              <a:rPr lang="en-US" sz="4265" b="1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반영하는가</a:t>
            </a:r>
            <a:r>
              <a:rPr lang="en-US" sz="4265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?</a:t>
            </a:r>
          </a:p>
          <a:p>
            <a:pPr lvl="0" algn="l">
              <a:lnSpc>
                <a:spcPct val="116199"/>
              </a:lnSpc>
            </a:pPr>
            <a:r>
              <a:rPr lang="en-US" sz="4265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2. </a:t>
            </a:r>
            <a:r>
              <a:rPr lang="en-US" sz="4265" b="1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시간적</a:t>
            </a:r>
            <a:r>
              <a:rPr lang="en-US" sz="4265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265" b="1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흐름을</a:t>
            </a:r>
            <a:r>
              <a:rPr lang="en-US" sz="4265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265" b="1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반영한</a:t>
            </a:r>
            <a:r>
              <a:rPr lang="en-US" sz="4265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265" b="1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최신</a:t>
            </a:r>
            <a:r>
              <a:rPr lang="en-US" sz="4265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265" b="1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데이터인가</a:t>
            </a:r>
            <a:r>
              <a:rPr lang="en-US" sz="4265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" y="4889500"/>
            <a:ext cx="22783800" cy="1181100"/>
          </a:xfrm>
          <a:prstGeom prst="rect">
            <a:avLst/>
          </a:prstGeom>
        </p:spPr>
        <p:txBody>
          <a:bodyPr lIns="0" tIns="70663" rIns="0" bIns="70663" rtlCol="0" anchor="ctr"/>
          <a:lstStyle/>
          <a:p>
            <a:pPr lvl="0" algn="l">
              <a:lnSpc>
                <a:spcPct val="99600"/>
              </a:lnSpc>
            </a:pPr>
            <a:r>
              <a:rPr lang="en-US" sz="5564" b="0" i="0" u="none" strike="noStrike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[모델 관점]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1700" y="6070600"/>
            <a:ext cx="20993100" cy="2413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4532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1. </a:t>
            </a:r>
            <a:r>
              <a:rPr lang="en-US" sz="4532" b="1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판별</a:t>
            </a:r>
            <a:r>
              <a:rPr lang="en-US" sz="4532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532" b="1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성능이</a:t>
            </a:r>
            <a:r>
              <a:rPr lang="en-US" sz="4532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532" b="1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높은가</a:t>
            </a:r>
            <a:r>
              <a:rPr lang="en-US" sz="4532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?</a:t>
            </a:r>
          </a:p>
          <a:p>
            <a:pPr lvl="0" algn="l">
              <a:lnSpc>
                <a:spcPct val="116199"/>
              </a:lnSpc>
            </a:pPr>
            <a:r>
              <a:rPr lang="en-US" sz="4532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2. </a:t>
            </a:r>
            <a:r>
              <a:rPr lang="en-US" sz="4532" b="1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일반화</a:t>
            </a:r>
            <a:r>
              <a:rPr lang="en-US" sz="4532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: </a:t>
            </a:r>
            <a:r>
              <a:rPr lang="en-US" sz="4532" b="1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데이터가</a:t>
            </a:r>
            <a:r>
              <a:rPr lang="en-US" sz="4532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532" b="1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현실을</a:t>
            </a:r>
            <a:r>
              <a:rPr lang="en-US" sz="4532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532" b="1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완벽히</a:t>
            </a:r>
            <a:r>
              <a:rPr lang="en-US" sz="4532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532" b="1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대변하지</a:t>
            </a:r>
            <a:r>
              <a:rPr lang="en-US" sz="4532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532" b="1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못하더라도</a:t>
            </a:r>
            <a:r>
              <a:rPr lang="en-US" sz="4532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, </a:t>
            </a:r>
            <a:r>
              <a:rPr lang="en-US" sz="4532" b="1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모델의</a:t>
            </a:r>
            <a:r>
              <a:rPr lang="en-US" sz="4532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532" b="1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일반화</a:t>
            </a:r>
            <a:r>
              <a:rPr lang="en-US" sz="4532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532" b="1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능력으로</a:t>
            </a:r>
            <a:r>
              <a:rPr lang="en-US" sz="4532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532" b="1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보완</a:t>
            </a:r>
            <a:endParaRPr lang="en-US" sz="4532" b="1" i="0" u="none" strike="noStrike" dirty="0">
              <a:solidFill>
                <a:srgbClr val="000000"/>
              </a:solidFill>
              <a:latin typeface="Pretendard Regular"/>
              <a:ea typeface="Pretendard Regular"/>
              <a:cs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4532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3. </a:t>
            </a:r>
            <a:r>
              <a:rPr lang="en-US" sz="4532" b="1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강건성</a:t>
            </a:r>
            <a:r>
              <a:rPr lang="en-US" sz="4532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: </a:t>
            </a:r>
            <a:r>
              <a:rPr lang="en-US" sz="4532" b="1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환경·입력·조건의</a:t>
            </a:r>
            <a:r>
              <a:rPr lang="en-US" sz="4532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532" b="1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변화에도</a:t>
            </a:r>
            <a:r>
              <a:rPr lang="en-US" sz="4532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532" b="1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모델</a:t>
            </a:r>
            <a:r>
              <a:rPr lang="en-US" sz="4532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532" b="1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성능을</a:t>
            </a:r>
            <a:r>
              <a:rPr lang="en-US" sz="4532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532" b="1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안정적으로</a:t>
            </a:r>
            <a:r>
              <a:rPr lang="en-US" sz="4532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532" b="1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유지</a:t>
            </a:r>
            <a:endParaRPr lang="en-US" sz="4532" b="1" i="0" u="none" strike="noStrike" dirty="0">
              <a:solidFill>
                <a:srgbClr val="000000"/>
              </a:solidFill>
              <a:latin typeface="Pretendard Regular"/>
              <a:ea typeface="Pretendard Regular"/>
              <a:cs typeface="Pretendard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14400" y="8978900"/>
            <a:ext cx="22783800" cy="1181100"/>
          </a:xfrm>
          <a:prstGeom prst="rect">
            <a:avLst/>
          </a:prstGeom>
        </p:spPr>
        <p:txBody>
          <a:bodyPr lIns="0" tIns="70663" rIns="0" bIns="70663" rtlCol="0" anchor="ctr"/>
          <a:lstStyle/>
          <a:p>
            <a:pPr lvl="0" algn="l">
              <a:lnSpc>
                <a:spcPct val="99600"/>
              </a:lnSpc>
            </a:pPr>
            <a:r>
              <a:rPr lang="en-US" sz="5564" b="0" i="0" u="none" strike="noStrike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[운영 관점]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7900" y="10172700"/>
            <a:ext cx="236093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4532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1. ROI(</a:t>
            </a:r>
            <a:r>
              <a:rPr lang="en-US" sz="4532" b="1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투입</a:t>
            </a:r>
            <a:r>
              <a:rPr lang="en-US" sz="4532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532" b="1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대비</a:t>
            </a:r>
            <a:r>
              <a:rPr lang="en-US" sz="4532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532" b="1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효과</a:t>
            </a:r>
            <a:r>
              <a:rPr lang="en-US" sz="4532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): </a:t>
            </a:r>
            <a:r>
              <a:rPr lang="en-US" sz="4532" b="1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한정된</a:t>
            </a:r>
            <a:r>
              <a:rPr lang="en-US" sz="4532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532" b="1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운영</a:t>
            </a:r>
            <a:r>
              <a:rPr lang="en-US" sz="4532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532" b="1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자원을</a:t>
            </a:r>
            <a:r>
              <a:rPr lang="en-US" sz="4532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532" b="1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가지고</a:t>
            </a:r>
            <a:r>
              <a:rPr lang="en-US" sz="4532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532" b="1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최적의</a:t>
            </a:r>
            <a:r>
              <a:rPr lang="en-US" sz="4532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532" b="1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신뢰성을</a:t>
            </a:r>
            <a:r>
              <a:rPr lang="en-US" sz="4532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532" b="1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확보한다</a:t>
            </a:r>
            <a:r>
              <a:rPr lang="en-US" sz="4532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.</a:t>
            </a:r>
          </a:p>
          <a:p>
            <a:pPr lvl="0" algn="l">
              <a:lnSpc>
                <a:spcPct val="116199"/>
              </a:lnSpc>
            </a:pPr>
            <a:r>
              <a:rPr lang="en-US" sz="4532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2. </a:t>
            </a:r>
            <a:r>
              <a:rPr lang="en-US" sz="4532" b="1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수학적인</a:t>
            </a:r>
            <a:r>
              <a:rPr lang="en-US" sz="4532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532" b="1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최선</a:t>
            </a:r>
            <a:r>
              <a:rPr lang="en-US" sz="4532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532" b="1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대신</a:t>
            </a:r>
            <a:r>
              <a:rPr lang="en-US" sz="4532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532" b="1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현실적인</a:t>
            </a:r>
            <a:r>
              <a:rPr lang="en-US" sz="4532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532" b="1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최선과</a:t>
            </a:r>
            <a:r>
              <a:rPr lang="en-US" sz="4532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532" b="1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규약</a:t>
            </a:r>
            <a:r>
              <a:rPr lang="en-US" sz="4532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(</a:t>
            </a:r>
            <a:r>
              <a:rPr lang="en-US" sz="4532" b="1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표준</a:t>
            </a:r>
            <a:r>
              <a:rPr lang="en-US" sz="4532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)을 </a:t>
            </a:r>
            <a:r>
              <a:rPr lang="en-US" sz="4532" b="1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기반으로</a:t>
            </a:r>
            <a:r>
              <a:rPr lang="en-US" sz="4532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532" b="1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운영</a:t>
            </a:r>
            <a:r>
              <a:rPr lang="en-US" sz="4532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532" b="1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체계를</a:t>
            </a:r>
            <a:r>
              <a:rPr lang="en-US" sz="4532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4532" b="1" i="0" u="none" strike="noStrike" dirty="0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잡는다</a:t>
            </a:r>
            <a:endParaRPr lang="en-US" sz="4532" b="1" i="0" u="none" strike="noStrike" dirty="0">
              <a:solidFill>
                <a:srgbClr val="000000"/>
              </a:solidFill>
              <a:latin typeface="Pretendard Regular"/>
              <a:ea typeface="Pretendard Regular"/>
              <a:cs typeface="Pretendard Regula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49400" y="5207000"/>
            <a:ext cx="21120100" cy="2933700"/>
          </a:xfrm>
          <a:prstGeom prst="rect">
            <a:avLst/>
          </a:prstGeom>
        </p:spPr>
        <p:txBody>
          <a:bodyPr lIns="0" tIns="169333" rIns="0" bIns="169333" rtlCol="0" anchor="ctr"/>
          <a:lstStyle/>
          <a:p>
            <a:pPr lvl="0" algn="ctr">
              <a:lnSpc>
                <a:spcPct val="99600"/>
              </a:lnSpc>
            </a:pPr>
            <a:r>
              <a:rPr lang="en-US" sz="13333" b="0" i="0" u="none" strike="noStrike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감사합니다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12776200"/>
            <a:ext cx="2254250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AAA69-3507-13C6-F4F8-00A652C9B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B53F6B47-D6EC-88C8-4884-4DC1D544C672}"/>
              </a:ext>
            </a:extLst>
          </p:cNvPr>
          <p:cNvSpPr txBox="1"/>
          <p:nvPr/>
        </p:nvSpPr>
        <p:spPr>
          <a:xfrm>
            <a:off x="1549400" y="5207000"/>
            <a:ext cx="21120100" cy="2933700"/>
          </a:xfrm>
          <a:prstGeom prst="rect">
            <a:avLst/>
          </a:prstGeom>
        </p:spPr>
        <p:txBody>
          <a:bodyPr lIns="0" tIns="169333" rIns="0" bIns="169333" rtlCol="0" anchor="ctr"/>
          <a:lstStyle/>
          <a:p>
            <a:pPr lvl="0" algn="ctr">
              <a:lnSpc>
                <a:spcPct val="99600"/>
              </a:lnSpc>
            </a:pPr>
            <a:r>
              <a:rPr lang="en-US" sz="13333" b="0" i="0" u="none" strike="noStrike" dirty="0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Q &amp; A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6C47163-B479-4601-C606-B809861A8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2C68A64-D9FF-FCFE-8416-942C6340C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354DD64-A60D-B150-F9C1-51E86D5F1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12776200"/>
            <a:ext cx="22542500" cy="2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962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01700" y="952500"/>
            <a:ext cx="22885400" cy="1422400"/>
          </a:xfrm>
          <a:prstGeom prst="rect">
            <a:avLst/>
          </a:prstGeom>
        </p:spPr>
        <p:txBody>
          <a:bodyPr lIns="0" tIns="101600" rIns="0" bIns="101600" rtlCol="0" anchor="ctr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목차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60600" y="3708400"/>
            <a:ext cx="9271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5333" b="0" i="0" u="none" strike="noStrike">
                <a:solidFill>
                  <a:srgbClr val="AACBE9"/>
                </a:solidFill>
                <a:latin typeface="Pretendard Medium"/>
                <a:ea typeface="Pretendard Medium"/>
                <a:cs typeface="Pretendard Medium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24200" y="4648200"/>
            <a:ext cx="88773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999" b="0" i="0" u="none" strike="noStrike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-시나리오 소개</a:t>
            </a:r>
          </a:p>
          <a:p>
            <a:pPr lvl="0" algn="l">
              <a:lnSpc>
                <a:spcPct val="116199"/>
              </a:lnSpc>
            </a:pPr>
            <a:r>
              <a:rPr lang="en-US" sz="3999" b="0" i="0" u="none" strike="noStrike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-영향 목록 요약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124200" y="3746500"/>
            <a:ext cx="8064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4799" b="0" i="0" u="none" strike="noStrike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문제 정의 및 영향 목록 요약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24200" y="7823200"/>
            <a:ext cx="9423400" cy="284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999" b="0" i="0" u="none" strike="noStrike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-섹션별 편향</a:t>
            </a:r>
          </a:p>
          <a:p>
            <a:pPr lvl="0" algn="l">
              <a:lnSpc>
                <a:spcPct val="116199"/>
              </a:lnSpc>
            </a:pPr>
            <a:r>
              <a:rPr lang="en-US" sz="3999" b="0" i="0" u="none" strike="noStrike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-장기 드리프트</a:t>
            </a:r>
          </a:p>
          <a:p>
            <a:pPr lvl="0" algn="l">
              <a:lnSpc>
                <a:spcPct val="116199"/>
              </a:lnSpc>
            </a:pPr>
            <a:r>
              <a:rPr lang="en-US" sz="3999" b="0" i="0" u="none" strike="noStrike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-단기 드리프트</a:t>
            </a:r>
          </a:p>
          <a:p>
            <a:pPr lvl="0" algn="l">
              <a:lnSpc>
                <a:spcPct val="116199"/>
              </a:lnSpc>
            </a:pPr>
            <a:r>
              <a:rPr lang="en-US" sz="3999" b="0" i="0" u="none" strike="noStrike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-난독화 / 유니코드 회피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87700" y="6832600"/>
            <a:ext cx="6159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4799" b="0" i="0" u="none" strike="noStrike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각 영향별 분석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09800" y="6731000"/>
            <a:ext cx="13335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5333" b="0" i="0" u="none" strike="noStrike">
                <a:solidFill>
                  <a:srgbClr val="AACBE9"/>
                </a:solidFill>
                <a:latin typeface="Pretendard Medium"/>
                <a:ea typeface="Pretendard Medium"/>
                <a:cs typeface="Pretendard Medium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106400" y="4648200"/>
            <a:ext cx="8610600" cy="213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999" b="0" i="0" u="none" strike="noStrike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- 영향 목록과의 연결성</a:t>
            </a:r>
          </a:p>
          <a:p>
            <a:pPr lvl="0" algn="l">
              <a:lnSpc>
                <a:spcPct val="116199"/>
              </a:lnSpc>
            </a:pPr>
            <a:r>
              <a:rPr lang="en-US" sz="3999" b="0" i="0" u="none" strike="noStrike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- 시스템 동작 과정 중 영향 목록 확인 여부</a:t>
            </a:r>
          </a:p>
          <a:p>
            <a:pPr lvl="0" algn="l">
              <a:lnSpc>
                <a:spcPct val="116199"/>
              </a:lnSpc>
            </a:pPr>
            <a:r>
              <a:rPr lang="en-US" sz="3999" b="0" i="0" u="none" strike="noStrike">
                <a:solidFill>
                  <a:srgbClr val="000000"/>
                </a:solidFill>
                <a:latin typeface="Pretendard Light"/>
                <a:ea typeface="Pretendard Light"/>
                <a:cs typeface="Pretendard Light"/>
              </a:rPr>
              <a:t>- 후속 조치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576300" y="3683000"/>
            <a:ext cx="6159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4799" b="0" i="0" u="none" strike="noStrike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결론 및 신뢰성 확보 전략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661900" y="3632200"/>
            <a:ext cx="9398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4799" b="0" i="0" u="none" strike="noStrike">
                <a:solidFill>
                  <a:srgbClr val="AACBE9"/>
                </a:solidFill>
                <a:latin typeface="Pretendard Medium"/>
                <a:ea typeface="Pretendard Medium"/>
                <a:cs typeface="Pretendard Medium"/>
              </a:rPr>
              <a:t>03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36700" y="5232400"/>
            <a:ext cx="21132800" cy="2870200"/>
          </a:xfrm>
          <a:prstGeom prst="rect">
            <a:avLst/>
          </a:prstGeom>
        </p:spPr>
        <p:txBody>
          <a:bodyPr lIns="0" tIns="169333" rIns="0" bIns="169333" rtlCol="0" anchor="ctr"/>
          <a:lstStyle/>
          <a:p>
            <a:pPr lvl="0" algn="ctr">
              <a:lnSpc>
                <a:spcPct val="99600"/>
              </a:lnSpc>
            </a:pPr>
            <a:r>
              <a:rPr lang="en-US" sz="13333" b="0" i="0" u="none" strike="noStrike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1. 문제 정의 · 영향 목록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12776200"/>
            <a:ext cx="2254250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0" y="7048500"/>
            <a:ext cx="20218400" cy="1600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01700" y="927100"/>
            <a:ext cx="22872700" cy="1384300"/>
          </a:xfrm>
          <a:prstGeom prst="rect">
            <a:avLst/>
          </a:prstGeom>
        </p:spPr>
        <p:txBody>
          <a:bodyPr lIns="0" tIns="81280" rIns="0" bIns="81280" rtlCol="0" anchor="ctr"/>
          <a:lstStyle/>
          <a:p>
            <a:pPr lvl="0" algn="l">
              <a:lnSpc>
                <a:spcPct val="99600"/>
              </a:lnSpc>
            </a:pPr>
            <a:r>
              <a:rPr lang="en-US" sz="6400" b="0" i="0" u="none" strike="noStrike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1. 문제 정의 · 영향 목록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03500" y="9550400"/>
            <a:ext cx="18465800" cy="270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5066" b="1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1) 네이버 뉴스에서 기사 데이터를 제공받음</a:t>
            </a:r>
          </a:p>
          <a:p>
            <a:pPr lvl="0" algn="l">
              <a:lnSpc>
                <a:spcPct val="116199"/>
              </a:lnSpc>
            </a:pPr>
            <a:r>
              <a:rPr lang="en-US" sz="5066" b="1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2) 각 기사의 </a:t>
            </a:r>
            <a:r>
              <a:rPr lang="en-US" sz="5066" b="1" i="0" u="none" strike="noStrike">
                <a:solidFill>
                  <a:srgbClr val="0063BA"/>
                </a:solidFill>
                <a:latin typeface="Pretendard Regular"/>
                <a:ea typeface="Pretendard Regular"/>
                <a:cs typeface="Pretendard Regular"/>
              </a:rPr>
              <a:t>낚시성 점수 여부와 낚시성 지수 백분위 점수를 산출</a:t>
            </a:r>
            <a:r>
              <a:rPr lang="en-US" sz="5066" b="1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
3) </a:t>
            </a:r>
            <a:r>
              <a:rPr lang="en-US" sz="5066" b="1" i="0" u="none" strike="noStrike">
                <a:solidFill>
                  <a:srgbClr val="0063BA"/>
                </a:solidFill>
                <a:latin typeface="Pretendard Regular"/>
                <a:ea typeface="Pretendard Regular"/>
                <a:cs typeface="Pretendard Regular"/>
              </a:rPr>
              <a:t>기자/언론사</a:t>
            </a:r>
            <a:r>
              <a:rPr lang="en-US" sz="5066" b="1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의 종합 낚시성 지수를 산출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51200" y="2641600"/>
            <a:ext cx="6210300" cy="101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5740" b="1" i="0" u="none" strike="noStrike">
                <a:solidFill>
                  <a:srgbClr val="0063BA"/>
                </a:solidFill>
                <a:latin typeface="Pretendard Medium"/>
                <a:ea typeface="Pretendard Medium"/>
                <a:cs typeface="Pretendard Medium"/>
              </a:rPr>
              <a:t>시나리오 소개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09800" y="2641600"/>
            <a:ext cx="1003300" cy="101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5740" b="1" i="0" u="none" strike="noStrike">
                <a:solidFill>
                  <a:srgbClr val="AACBE9"/>
                </a:solidFill>
                <a:latin typeface="Pretendard Regular"/>
                <a:ea typeface="Pretendard Regular"/>
                <a:cs typeface="Pretendard Regular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62300" y="7340600"/>
            <a:ext cx="19088100" cy="1016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5731" b="1" i="0" u="none" strike="noStrike">
                <a:solidFill>
                  <a:srgbClr val="0063BA"/>
                </a:solidFill>
                <a:latin typeface="Pretendard Regular"/>
                <a:ea typeface="Pretendard Regular"/>
                <a:cs typeface="Pretendard Regular"/>
              </a:rPr>
              <a:t>네이버 뉴스 플랫폼</a:t>
            </a:r>
            <a:r>
              <a:rPr lang="en-US" sz="5731" b="1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 내에서 동작하는 </a:t>
            </a:r>
            <a:r>
              <a:rPr lang="en-US" sz="5731" b="1" i="0" u="none" strike="noStrike">
                <a:solidFill>
                  <a:srgbClr val="0063BA"/>
                </a:solidFill>
                <a:latin typeface="Pretendard Regular"/>
                <a:ea typeface="Pretendard Regular"/>
                <a:cs typeface="Pretendard Regular"/>
              </a:rPr>
              <a:t>낚시성 지수</a:t>
            </a:r>
            <a:r>
              <a:rPr lang="en-US" sz="5731" b="1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 산출 부가서비스 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500" y="4445000"/>
            <a:ext cx="20218400" cy="1600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162300" y="4737100"/>
            <a:ext cx="19088100" cy="1016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5731" b="1" i="0" u="none" strike="noStrike">
                <a:solidFill>
                  <a:srgbClr val="0063BA"/>
                </a:solidFill>
                <a:latin typeface="Pretendard Regular"/>
                <a:ea typeface="Pretendard Regular"/>
                <a:cs typeface="Pretendard Regular"/>
              </a:rPr>
              <a:t>네이버 뉴스 </a:t>
            </a:r>
            <a:r>
              <a:rPr lang="en-US" sz="5731" b="1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산하의</a:t>
            </a:r>
            <a:r>
              <a:rPr lang="en-US" sz="5731" b="1" i="0" u="none" strike="noStrike">
                <a:solidFill>
                  <a:srgbClr val="0063BA"/>
                </a:solidFill>
                <a:latin typeface="Pretendard Regular"/>
                <a:ea typeface="Pretendard Regular"/>
                <a:cs typeface="Pretendard Regular"/>
              </a:rPr>
              <a:t> 서비스 개발팀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628900" y="1536700"/>
            <a:ext cx="62357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6400" b="1" i="0" u="none" strike="noStrike">
                <a:solidFill>
                  <a:srgbClr val="0063BA"/>
                </a:solidFill>
                <a:latin typeface="Pretendard Medium"/>
                <a:ea typeface="Pretendard Medium"/>
                <a:cs typeface="Pretendard Medium"/>
              </a:rPr>
              <a:t>영향 목록 초안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97000" y="1536700"/>
            <a:ext cx="12827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6400" b="1" i="0" u="none" strike="noStrike">
                <a:solidFill>
                  <a:srgbClr val="AACBE9"/>
                </a:solidFill>
                <a:latin typeface="Pretendard Regular"/>
                <a:ea typeface="Pretendard Regular"/>
                <a:cs typeface="Pretendard Regular"/>
              </a:rPr>
              <a:t>02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863600" y="3035300"/>
          <a:ext cx="22402800" cy="9740900"/>
        </p:xfrm>
        <a:graphic>
          <a:graphicData uri="http://schemas.openxmlformats.org/drawingml/2006/table">
            <a:tbl>
              <a:tblPr/>
              <a:tblGrid>
                <a:gridCol w="55994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994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994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994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87573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663" b="1" i="0" u="none" strike="noStrike">
                          <a:solidFill>
                            <a:srgbClr val="000000"/>
                          </a:solidFill>
                          <a:latin typeface="Pretendard Regular"/>
                          <a:ea typeface="Pretendard Regular"/>
                          <a:cs typeface="Pretendard Regular"/>
                        </a:rPr>
                        <a:t>Impact ID</a:t>
                      </a:r>
                      <a:endParaRPr lang="en-US" sz="1100"/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CF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663" b="1" i="0" u="none" strike="noStrike">
                          <a:solidFill>
                            <a:srgbClr val="000000"/>
                          </a:solidFill>
                          <a:latin typeface="Pretendard Regular"/>
                          <a:ea typeface="Pretendard Regular"/>
                          <a:cs typeface="Pretendard Regular"/>
                        </a:rPr>
                        <a:t>Impact Name</a:t>
                      </a:r>
                      <a:endParaRPr lang="en-US" sz="1100"/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CF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660" b="1" i="0" u="none" strike="noStrike">
                          <a:solidFill>
                            <a:srgbClr val="000000"/>
                          </a:solidFill>
                          <a:latin typeface="Pretendard Regular"/>
                          <a:ea typeface="Pretendard Regular"/>
                          <a:cs typeface="Pretendard Regular"/>
                        </a:rPr>
                        <a:t>Impact ID</a:t>
                      </a:r>
                      <a:endParaRPr lang="en-US" sz="1100"/>
                    </a:p>
                  </a:txBody>
                  <a:tcPr marL="76200" marR="76200" marT="76200" marB="76200" anchor="ctr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CF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660" b="1" i="0" u="none" strike="noStrike">
                          <a:solidFill>
                            <a:srgbClr val="000000"/>
                          </a:solidFill>
                          <a:latin typeface="Pretendard Regular"/>
                          <a:ea typeface="Pretendard Regular"/>
                          <a:cs typeface="Pretendard Regular"/>
                        </a:rPr>
                        <a:t>Impact Name</a:t>
                      </a:r>
                      <a:endParaRPr lang="en-US" sz="1100"/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085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663" b="0" i="0" u="none" strike="noStrike">
                          <a:solidFill>
                            <a:srgbClr val="000000"/>
                          </a:solidFill>
                          <a:latin typeface="Pretendard Regular"/>
                          <a:ea typeface="Pretendard Regular"/>
                          <a:cs typeface="Pretendard Regular"/>
                        </a:rPr>
                        <a:t>IMPACT-SEC_BIAS-001</a:t>
                      </a:r>
                      <a:endParaRPr lang="en-US" sz="1100"/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663" b="0" i="0" u="none" strike="noStrike">
                          <a:solidFill>
                            <a:srgbClr val="000000"/>
                          </a:solidFill>
                          <a:latin typeface="Pretendard Regular"/>
                          <a:ea typeface="Pretendard Regular"/>
                          <a:cs typeface="Pretendard Regular"/>
                        </a:rPr>
                        <a:t>섹션별 성능 상이</a:t>
                      </a:r>
                      <a:endParaRPr lang="en-US" sz="1100"/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660" b="0" i="0" u="none" strike="noStrike">
                          <a:solidFill>
                            <a:srgbClr val="000000"/>
                          </a:solidFill>
                          <a:latin typeface="Pretendard Regular"/>
                          <a:ea typeface="Pretendard Regular"/>
                          <a:cs typeface="Pretendard Regular"/>
                        </a:rPr>
                        <a:t>IMPACT-ADV-INJ-009</a:t>
                      </a:r>
                      <a:endParaRPr lang="en-US" sz="1100"/>
                    </a:p>
                  </a:txBody>
                  <a:tcPr marL="76200" marR="76200" marT="76200" marB="76200" anchor="ctr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660" b="0" i="0" u="none" strike="noStrike">
                          <a:solidFill>
                            <a:srgbClr val="000000"/>
                          </a:solidFill>
                          <a:latin typeface="Pretendard Regular"/>
                          <a:ea typeface="Pretendard Regular"/>
                          <a:cs typeface="Pretendard Regular"/>
                        </a:rPr>
                        <a:t>프롬프트 인젝션 공격</a:t>
                      </a:r>
                      <a:endParaRPr lang="en-US" sz="1100"/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085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663" b="0" i="0" u="none" strike="noStrike">
                          <a:solidFill>
                            <a:srgbClr val="000000"/>
                          </a:solidFill>
                          <a:latin typeface="Pretendard Regular"/>
                          <a:ea typeface="Pretendard Regular"/>
                          <a:cs typeface="Pretendard Regular"/>
                        </a:rPr>
                        <a:t>IMPACT-SAMPLE-002</a:t>
                      </a:r>
                      <a:endParaRPr lang="en-US" sz="1100"/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663" b="0" i="0" u="none" strike="noStrike">
                          <a:solidFill>
                            <a:srgbClr val="000000"/>
                          </a:solidFill>
                          <a:latin typeface="Pretendard Regular"/>
                          <a:ea typeface="Pretendard Regular"/>
                          <a:cs typeface="Pretendard Regular"/>
                        </a:rPr>
                        <a:t>표본/신뢰구간 불안정 공개</a:t>
                      </a:r>
                      <a:endParaRPr lang="en-US" sz="1100"/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660" b="0" i="0" u="none" strike="noStrike">
                          <a:solidFill>
                            <a:srgbClr val="000000"/>
                          </a:solidFill>
                          <a:latin typeface="Pretendard Regular"/>
                          <a:ea typeface="Pretendard Regular"/>
                          <a:cs typeface="Pretendard Regular"/>
                        </a:rPr>
                        <a:t>IMPACT-ABUSE-010</a:t>
                      </a:r>
                      <a:endParaRPr lang="en-US" sz="1100"/>
                    </a:p>
                  </a:txBody>
                  <a:tcPr marL="76200" marR="76200" marT="76200" marB="76200" anchor="ctr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660" b="0" i="0" u="none" strike="noStrike">
                          <a:solidFill>
                            <a:srgbClr val="000000"/>
                          </a:solidFill>
                          <a:latin typeface="Pretendard Regular"/>
                          <a:ea typeface="Pretendard Regular"/>
                          <a:cs typeface="Pretendard Regular"/>
                        </a:rPr>
                        <a:t>지표 오남용</a:t>
                      </a:r>
                      <a:endParaRPr lang="en-US" sz="1100"/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085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663" b="0" i="0" u="none" strike="noStrike">
                          <a:solidFill>
                            <a:srgbClr val="000000"/>
                          </a:solidFill>
                          <a:latin typeface="Pretendard Regular"/>
                          <a:ea typeface="Pretendard Regular"/>
                          <a:cs typeface="Pretendard Regular"/>
                        </a:rPr>
                        <a:t>IMPACT-DRIFT-003</a:t>
                      </a:r>
                      <a:endParaRPr lang="en-US" sz="1100"/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663" b="0" i="0" u="none" strike="noStrike">
                          <a:solidFill>
                            <a:srgbClr val="000000"/>
                          </a:solidFill>
                          <a:latin typeface="Pretendard Regular"/>
                          <a:ea typeface="Pretendard Regular"/>
                          <a:cs typeface="Pretendard Regular"/>
                        </a:rPr>
                        <a:t>어휘 드리프트</a:t>
                      </a:r>
                      <a:endParaRPr lang="en-US" sz="1100"/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660" b="0" i="0" u="none" strike="noStrike">
                          <a:solidFill>
                            <a:srgbClr val="000000"/>
                          </a:solidFill>
                          <a:latin typeface="Pretendard Regular"/>
                          <a:ea typeface="Pretendard Regular"/>
                          <a:cs typeface="Pretendard Regular"/>
                        </a:rPr>
                        <a:t>IMPACT-XAI-OPAQUE-011</a:t>
                      </a:r>
                      <a:endParaRPr lang="en-US" sz="1100"/>
                    </a:p>
                  </a:txBody>
                  <a:tcPr marL="76200" marR="76200" marT="76200" marB="76200" anchor="ctr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660" b="0" i="0" u="none" strike="noStrike">
                          <a:solidFill>
                            <a:srgbClr val="000000"/>
                          </a:solidFill>
                          <a:latin typeface="Pretendard Regular"/>
                          <a:ea typeface="Pretendard Regular"/>
                          <a:cs typeface="Pretendard Regular"/>
                        </a:rPr>
                        <a:t>결정 근거 불투명</a:t>
                      </a:r>
                      <a:endParaRPr lang="en-US" sz="1100"/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085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663" b="0" i="0" u="none" strike="noStrike">
                          <a:solidFill>
                            <a:srgbClr val="000000"/>
                          </a:solidFill>
                          <a:latin typeface="Pretendard Regular"/>
                          <a:ea typeface="Pretendard Regular"/>
                          <a:cs typeface="Pretendard Regular"/>
                        </a:rPr>
                        <a:t>IMPACT-ADV-EDIT-004</a:t>
                      </a:r>
                      <a:endParaRPr lang="en-US" sz="1100"/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663" b="0" i="0" u="none" strike="noStrike">
                          <a:solidFill>
                            <a:srgbClr val="000000"/>
                          </a:solidFill>
                          <a:latin typeface="Pretendard Regular"/>
                          <a:ea typeface="Pretendard Regular"/>
                          <a:cs typeface="Pretendard Regular"/>
                        </a:rPr>
                        <a:t>기사 콘텐츠 변경 공격</a:t>
                      </a:r>
                      <a:endParaRPr lang="en-US" sz="1100"/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660" b="0" i="0" u="none" strike="noStrike">
                          <a:solidFill>
                            <a:srgbClr val="000000"/>
                          </a:solidFill>
                          <a:latin typeface="Pretendard Regular"/>
                          <a:ea typeface="Pretendard Regular"/>
                          <a:cs typeface="Pretendard Regular"/>
                        </a:rPr>
                        <a:t>IMPACT-XAI-FLIP-012</a:t>
                      </a:r>
                      <a:endParaRPr lang="en-US" sz="1100"/>
                    </a:p>
                  </a:txBody>
                  <a:tcPr marL="76200" marR="76200" marT="76200" marB="76200" anchor="ctr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660" b="0" i="0" u="none" strike="noStrike">
                          <a:solidFill>
                            <a:srgbClr val="000000"/>
                          </a:solidFill>
                          <a:latin typeface="Pretendard Regular"/>
                          <a:ea typeface="Pretendard Regular"/>
                          <a:cs typeface="Pretendard Regular"/>
                        </a:rPr>
                        <a:t>설명 불안정성</a:t>
                      </a:r>
                      <a:endParaRPr lang="en-US" sz="1100"/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085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663" b="0" i="0" u="none" strike="noStrike">
                          <a:solidFill>
                            <a:srgbClr val="000000"/>
                          </a:solidFill>
                          <a:latin typeface="Pretendard Regular"/>
                          <a:ea typeface="Pretendard Regular"/>
                          <a:cs typeface="Pretendard Regular"/>
                        </a:rPr>
                        <a:t>IMPACT-DUP-005</a:t>
                      </a:r>
                      <a:endParaRPr lang="en-US" sz="1100"/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663" b="0" i="0" u="none" strike="noStrike">
                          <a:solidFill>
                            <a:srgbClr val="000000"/>
                          </a:solidFill>
                          <a:latin typeface="Pretendard Regular"/>
                          <a:ea typeface="Pretendard Regular"/>
                          <a:cs typeface="Pretendard Regular"/>
                        </a:rPr>
                        <a:t>중복. 재전송 미정리</a:t>
                      </a:r>
                      <a:endParaRPr lang="en-US" sz="1100"/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660" b="0" i="0" u="none" strike="noStrike">
                          <a:solidFill>
                            <a:srgbClr val="000000"/>
                          </a:solidFill>
                          <a:latin typeface="Pretendard Regular"/>
                          <a:ea typeface="Pretendard Regular"/>
                          <a:cs typeface="Pretendard Regular"/>
                        </a:rPr>
                        <a:t>IMPACT-PII-013</a:t>
                      </a:r>
                      <a:endParaRPr lang="en-US" sz="1100"/>
                    </a:p>
                  </a:txBody>
                  <a:tcPr marL="76200" marR="76200" marT="76200" marB="76200" anchor="ctr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660" b="0" i="0" u="none" strike="noStrike">
                          <a:solidFill>
                            <a:srgbClr val="000000"/>
                          </a:solidFill>
                          <a:latin typeface="Pretendard Regular"/>
                          <a:ea typeface="Pretendard Regular"/>
                          <a:cs typeface="Pretendard Regular"/>
                        </a:rPr>
                        <a:t>설명 / 사례 개인정보 누출</a:t>
                      </a:r>
                      <a:endParaRPr lang="en-US" sz="1100"/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085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663" b="0" i="0" u="none" strike="noStrike">
                          <a:solidFill>
                            <a:srgbClr val="000000"/>
                          </a:solidFill>
                          <a:latin typeface="Pretendard Regular"/>
                          <a:ea typeface="Pretendard Regular"/>
                          <a:cs typeface="Pretendard Regular"/>
                        </a:rPr>
                        <a:t>IMPACT-VERSION_SKEW-007</a:t>
                      </a:r>
                      <a:endParaRPr lang="en-US" sz="1100"/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663" b="0" i="0" u="none" strike="noStrike">
                          <a:solidFill>
                            <a:srgbClr val="000000"/>
                          </a:solidFill>
                          <a:latin typeface="Pretendard Regular"/>
                          <a:ea typeface="Pretendard Regular"/>
                          <a:cs typeface="Pretendard Regular"/>
                        </a:rPr>
                        <a:t>모델 버전 스큐로 인한 결과 불일치</a:t>
                      </a:r>
                      <a:endParaRPr lang="en-US" sz="1100"/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660" b="0" i="0" u="none" strike="noStrike">
                          <a:solidFill>
                            <a:srgbClr val="000000"/>
                          </a:solidFill>
                          <a:latin typeface="Pretendard Regular"/>
                          <a:ea typeface="Pretendard Regular"/>
                          <a:cs typeface="Pretendard Regular"/>
                        </a:rPr>
                        <a:t>IMPACT-LIT-014</a:t>
                      </a:r>
                      <a:endParaRPr lang="en-US" sz="1100"/>
                    </a:p>
                  </a:txBody>
                  <a:tcPr marL="76200" marR="76200" marT="76200" marB="76200" anchor="ctr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660" b="0" i="0" u="none" strike="noStrike">
                          <a:solidFill>
                            <a:srgbClr val="000000"/>
                          </a:solidFill>
                          <a:latin typeface="Pretendard Regular"/>
                          <a:ea typeface="Pretendard Regular"/>
                          <a:cs typeface="Pretendard Regular"/>
                        </a:rPr>
                        <a:t>미디어 리터러시 향상</a:t>
                      </a:r>
                      <a:endParaRPr lang="en-US" sz="1100"/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085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663" b="0" i="0" u="none" strike="noStrike">
                          <a:solidFill>
                            <a:srgbClr val="000000"/>
                          </a:solidFill>
                          <a:latin typeface="Pretendard Regular"/>
                          <a:ea typeface="Pretendard Regular"/>
                          <a:cs typeface="Pretendard Regular"/>
                        </a:rPr>
                        <a:t>IMPACT-ADV-OBF-008</a:t>
                      </a:r>
                      <a:endParaRPr lang="en-US" sz="1100"/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2663" b="0" i="0" u="none" strike="noStrike">
                          <a:solidFill>
                            <a:srgbClr val="000000"/>
                          </a:solidFill>
                          <a:latin typeface="Pretendard Regular"/>
                          <a:ea typeface="Pretendard Regular"/>
                          <a:cs typeface="Pretendard Regular"/>
                        </a:rPr>
                        <a:t>난독화 / 유니코드 회피</a:t>
                      </a:r>
                      <a:endParaRPr lang="en-US" sz="1100"/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032000" y="952500"/>
            <a:ext cx="5016500" cy="1104900"/>
          </a:xfrm>
          <a:prstGeom prst="rect">
            <a:avLst/>
          </a:prstGeom>
        </p:spPr>
        <p:txBody>
          <a:bodyPr lIns="0" tIns="7913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6230" b="0" i="0" u="none" strike="noStrike">
                <a:solidFill>
                  <a:srgbClr val="0063BA"/>
                </a:solidFill>
                <a:latin typeface="Pretendard Medium"/>
                <a:ea typeface="Pretendard Medium"/>
                <a:cs typeface="Pretendard Medium"/>
              </a:rPr>
              <a:t>영향 목록 요약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508000" y="2400300"/>
          <a:ext cx="23647400" cy="10287000"/>
        </p:xfrm>
        <a:graphic>
          <a:graphicData uri="http://schemas.openxmlformats.org/drawingml/2006/table">
            <a:tbl>
              <a:tblPr/>
              <a:tblGrid>
                <a:gridCol w="35746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48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866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76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285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75231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4000" b="1" i="0" u="none" strike="noStrike">
                          <a:solidFill>
                            <a:srgbClr val="000000"/>
                          </a:solidFill>
                          <a:latin typeface="Pretendard Regular"/>
                          <a:ea typeface="Pretendard Regular"/>
                          <a:cs typeface="Pretendard Regular"/>
                        </a:rPr>
                        <a:t>Impact ID</a:t>
                      </a:r>
                      <a:endParaRPr lang="en-US" sz="1100"/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CF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4000" b="1" i="0" u="none" strike="noStrike">
                          <a:solidFill>
                            <a:srgbClr val="000000"/>
                          </a:solidFill>
                          <a:latin typeface="Pretendard Regular"/>
                          <a:ea typeface="Pretendard Regular"/>
                          <a:cs typeface="Pretendard Regular"/>
                        </a:rPr>
                        <a:t>Impact Name</a:t>
                      </a:r>
                      <a:endParaRPr lang="en-US" sz="1100"/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CF7"/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4000" b="1" i="0" u="none" strike="noStrike">
                          <a:solidFill>
                            <a:srgbClr val="000000"/>
                          </a:solidFill>
                          <a:latin typeface="Pretendard Regular"/>
                          <a:ea typeface="Pretendard Regular"/>
                          <a:cs typeface="Pretendard Regular"/>
                        </a:rPr>
                        <a:t>핵심 문제</a:t>
                      </a:r>
                      <a:endParaRPr lang="en-US" sz="1100"/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CF7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l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4000" b="1" i="0" u="none" strike="noStrike">
                          <a:solidFill>
                            <a:srgbClr val="000000"/>
                          </a:solidFill>
                          <a:latin typeface="Pretendard Regular"/>
                          <a:ea typeface="Pretendard Regular"/>
                          <a:cs typeface="Pretendard Regular"/>
                        </a:rPr>
                        <a:t>Trust Principle(s)</a:t>
                      </a:r>
                      <a:endParaRPr lang="en-US" sz="1100"/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6579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3729" b="0" i="0" u="none" strike="noStrike">
                          <a:solidFill>
                            <a:srgbClr val="000000"/>
                          </a:solidFill>
                          <a:latin typeface="Pretendard Regular"/>
                          <a:ea typeface="Pretendard Regular"/>
                          <a:cs typeface="Pretendard Regular"/>
                        </a:rPr>
                        <a:t>IMPACT-SEC_BIAS-001</a:t>
                      </a:r>
                      <a:endParaRPr lang="en-US" sz="1100"/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4000" b="1" i="0" u="none" strike="noStrike">
                          <a:solidFill>
                            <a:srgbClr val="0063BA"/>
                          </a:solidFill>
                          <a:latin typeface="Pretendard Regular"/>
                          <a:ea typeface="Pretendard Regular"/>
                          <a:cs typeface="Pretendard Regular"/>
                        </a:rPr>
                        <a:t>섹션별 편향 </a:t>
                      </a:r>
                      <a:endParaRPr lang="en-US" sz="1100"/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4000" b="0" i="0" u="none" strike="noStrike">
                          <a:solidFill>
                            <a:srgbClr val="000000"/>
                          </a:solidFill>
                          <a:latin typeface="Pretendard Regular"/>
                          <a:ea typeface="Pretendard Regular"/>
                          <a:cs typeface="Pretendard Regular"/>
                        </a:rPr>
                        <a:t>섹션마다 큰 탐지 성능 차 발생
 특정 섹션들 </a:t>
                      </a:r>
                      <a:r>
                        <a:rPr lang="en-US" sz="4000" b="1" i="0" u="none" strike="noStrike">
                          <a:solidFill>
                            <a:srgbClr val="000000"/>
                          </a:solidFill>
                          <a:latin typeface="Pretendard Regular"/>
                          <a:ea typeface="Pretendard Regular"/>
                          <a:cs typeface="Pretendard Regular"/>
                        </a:rPr>
                        <a:t>낙인효과</a:t>
                      </a:r>
                      <a:endParaRPr lang="en-US" sz="1100"/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l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4000" b="1" i="0" u="none" strike="noStrike">
                          <a:solidFill>
                            <a:srgbClr val="0063BA"/>
                          </a:solidFill>
                          <a:latin typeface="Pretendard Regular"/>
                          <a:ea typeface="Pretendard Regular"/>
                          <a:cs typeface="Pretendard Regular"/>
                        </a:rPr>
                        <a:t>공정성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4000" b="1" i="0" u="none" strike="noStrike">
                          <a:solidFill>
                            <a:srgbClr val="0063BA"/>
                          </a:solidFill>
                          <a:latin typeface="Pretendard Regular"/>
                          <a:ea typeface="Pretendard Regular"/>
                          <a:cs typeface="Pretendard Regular"/>
                        </a:rPr>
                        <a:t>책임성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7033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3729" b="0" i="0" u="none" strike="noStrike">
                          <a:solidFill>
                            <a:srgbClr val="000000"/>
                          </a:solidFill>
                          <a:latin typeface="Pretendard Regular"/>
                          <a:ea typeface="Pretendard Regular"/>
                          <a:cs typeface="Pretendard Regular"/>
                        </a:rPr>
                        <a:t>IMPACT-LONG_DRIFT-003</a:t>
                      </a:r>
                      <a:endParaRPr lang="en-US" sz="1100"/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4000" b="1" i="0" u="none" strike="noStrike">
                          <a:solidFill>
                            <a:srgbClr val="0063BA"/>
                          </a:solidFill>
                          <a:latin typeface="Pretendard Regular"/>
                          <a:ea typeface="Pretendard Regular"/>
                          <a:cs typeface="Pretendard Regular"/>
                        </a:rPr>
                        <a:t>장기 어휘 드리프트</a:t>
                      </a:r>
                      <a:endParaRPr lang="en-US" sz="1100"/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4000" b="1" i="0" u="none" strike="noStrike">
                          <a:solidFill>
                            <a:srgbClr val="000000"/>
                          </a:solidFill>
                          <a:latin typeface="Pretendard Regular"/>
                          <a:ea typeface="Pretendard Regular"/>
                          <a:cs typeface="Pretendard Regular"/>
                        </a:rPr>
                        <a:t>시간 경과</a:t>
                      </a:r>
                      <a:r>
                        <a:rPr lang="en-US" sz="4000" b="0" i="0" u="none" strike="noStrike">
                          <a:solidFill>
                            <a:srgbClr val="000000"/>
                          </a:solidFill>
                          <a:latin typeface="Pretendard Regular"/>
                          <a:ea typeface="Pretendard Regular"/>
                          <a:cs typeface="Pretendard Regular"/>
                        </a:rPr>
                        <a:t>에 따른 학습 데이터 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4000" b="1" i="0" u="none" strike="noStrike">
                          <a:solidFill>
                            <a:srgbClr val="000000"/>
                          </a:solidFill>
                          <a:latin typeface="Pretendard Regular"/>
                          <a:ea typeface="Pretendard Regular"/>
                          <a:cs typeface="Pretendard Regular"/>
                        </a:rPr>
                        <a:t>노후화</a:t>
                      </a:r>
                      <a:r>
                        <a:rPr lang="en-US" sz="4000" b="0" i="0" u="none" strike="noStrike">
                          <a:solidFill>
                            <a:srgbClr val="000000"/>
                          </a:solidFill>
                          <a:latin typeface="Pretendard Regular"/>
                          <a:ea typeface="Pretendard Regular"/>
                          <a:cs typeface="Pretendard Regular"/>
                        </a:rPr>
                        <a:t>에 의한 분류 성능 저하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l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4000" b="1" i="0" u="none" strike="noStrike">
                          <a:solidFill>
                            <a:srgbClr val="0063BA"/>
                          </a:solidFill>
                          <a:latin typeface="Pretendard Regular"/>
                          <a:ea typeface="Pretendard Regular"/>
                          <a:cs typeface="Pretendard Regular"/>
                        </a:rPr>
                        <a:t>강건성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4000" b="1" i="0" u="none" strike="noStrike">
                          <a:solidFill>
                            <a:srgbClr val="0063BA"/>
                          </a:solidFill>
                          <a:latin typeface="Pretendard Regular"/>
                          <a:ea typeface="Pretendard Regular"/>
                          <a:cs typeface="Pretendard Regular"/>
                        </a:rPr>
                        <a:t>안정성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3634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3729" b="0" i="0" u="none" strike="noStrike">
                          <a:solidFill>
                            <a:srgbClr val="000000"/>
                          </a:solidFill>
                          <a:latin typeface="Pretendard Regular"/>
                          <a:ea typeface="Pretendard Regular"/>
                          <a:cs typeface="Pretendard Regular"/>
                        </a:rPr>
                        <a:t>IMPACT-SHORT_DRIFT-004</a:t>
                      </a:r>
                      <a:endParaRPr lang="en-US" sz="1100"/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4000" b="1" i="0" u="none" strike="noStrike">
                          <a:solidFill>
                            <a:srgbClr val="0063BA"/>
                          </a:solidFill>
                          <a:latin typeface="Pretendard Regular"/>
                          <a:ea typeface="Pretendard Regular"/>
                          <a:cs typeface="Pretendard Regular"/>
                        </a:rPr>
                        <a:t>단기 어휘 드리프트</a:t>
                      </a:r>
                      <a:endParaRPr lang="en-US" sz="1100"/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4000" b="1" i="0" u="none" strike="noStrike">
                          <a:solidFill>
                            <a:srgbClr val="000000"/>
                          </a:solidFill>
                          <a:latin typeface="Pretendard Regular"/>
                          <a:ea typeface="Pretendard Regular"/>
                          <a:cs typeface="Pretendard Regular"/>
                        </a:rPr>
                        <a:t>신조어</a:t>
                      </a:r>
                      <a:r>
                        <a:rPr lang="en-US" sz="4000" b="0" i="0" u="none" strike="noStrike">
                          <a:solidFill>
                            <a:srgbClr val="000000"/>
                          </a:solidFill>
                          <a:latin typeface="Pretendard Regular"/>
                          <a:ea typeface="Pretendard Regular"/>
                          <a:cs typeface="Pretendard Regular"/>
                        </a:rPr>
                        <a:t>·</a:t>
                      </a:r>
                      <a:r>
                        <a:rPr lang="en-US" sz="4000" b="1" i="0" u="none" strike="noStrike">
                          <a:solidFill>
                            <a:srgbClr val="000000"/>
                          </a:solidFill>
                          <a:latin typeface="Pretendard Regular"/>
                          <a:ea typeface="Pretendard Regular"/>
                          <a:cs typeface="Pretendard Regular"/>
                        </a:rPr>
                        <a:t>유행어</a:t>
                      </a:r>
                      <a:r>
                        <a:rPr lang="en-US" sz="4000" b="0" i="0" u="none" strike="noStrike">
                          <a:solidFill>
                            <a:srgbClr val="000000"/>
                          </a:solidFill>
                          <a:latin typeface="Pretendard Regular"/>
                          <a:ea typeface="Pretendard Regular"/>
                          <a:cs typeface="Pretendard Regular"/>
                        </a:rPr>
                        <a:t>로 발생한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4000" b="0" i="0" u="none" strike="noStrike">
                          <a:solidFill>
                            <a:srgbClr val="000000"/>
                          </a:solidFill>
                          <a:latin typeface="Pretendard Regular"/>
                          <a:ea typeface="Pretendard Regular"/>
                          <a:cs typeface="Pretendard Regular"/>
                        </a:rPr>
                        <a:t>순간적인 모델 분류력 저하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l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4000" b="1" i="0" u="none" strike="noStrike">
                          <a:solidFill>
                            <a:srgbClr val="0063BA"/>
                          </a:solidFill>
                          <a:latin typeface="Pretendard Regular"/>
                          <a:ea typeface="Pretendard Regular"/>
                          <a:cs typeface="Pretendard Regular"/>
                        </a:rPr>
                        <a:t>강건성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4000" b="1" i="0" u="none" strike="noStrike">
                          <a:solidFill>
                            <a:srgbClr val="0063BA"/>
                          </a:solidFill>
                          <a:latin typeface="Pretendard Regular"/>
                          <a:ea typeface="Pretendard Regular"/>
                          <a:cs typeface="Pretendard Regular"/>
                        </a:rPr>
                        <a:t>안정성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1999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3729" b="0" i="0" u="none" strike="noStrike">
                          <a:solidFill>
                            <a:srgbClr val="000000"/>
                          </a:solidFill>
                          <a:latin typeface="Pretendard Regular"/>
                          <a:ea typeface="Pretendard Regular"/>
                          <a:cs typeface="Pretendard Regular"/>
                        </a:rPr>
                        <a:t>IMPACT-ADV-OBF-008</a:t>
                      </a:r>
                      <a:endParaRPr lang="en-US" sz="1100"/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4000" b="1" i="0" u="none" strike="noStrike">
                          <a:solidFill>
                            <a:srgbClr val="0063BA"/>
                          </a:solidFill>
                          <a:latin typeface="Pretendard Regular"/>
                          <a:ea typeface="Pretendard Regular"/>
                          <a:cs typeface="Pretendard Regular"/>
                        </a:rPr>
                        <a:t>난독화/유니코드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4000" b="1" i="0" u="none" strike="noStrike">
                          <a:solidFill>
                            <a:srgbClr val="0063BA"/>
                          </a:solidFill>
                          <a:latin typeface="Pretendard Regular"/>
                          <a:ea typeface="Pretendard Regular"/>
                          <a:cs typeface="Pretendard Regular"/>
                        </a:rPr>
                        <a:t>회피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4000" b="1" i="0" u="none" strike="noStrike">
                          <a:solidFill>
                            <a:srgbClr val="000000"/>
                          </a:solidFill>
                          <a:latin typeface="Pretendard Regular"/>
                          <a:ea typeface="Pretendard Regular"/>
                          <a:cs typeface="Pretendard Regular"/>
                        </a:rPr>
                        <a:t>난독화</a:t>
                      </a:r>
                      <a:r>
                        <a:rPr lang="en-US" sz="4000" b="0" i="0" u="none" strike="noStrike">
                          <a:solidFill>
                            <a:srgbClr val="000000"/>
                          </a:solidFill>
                          <a:latin typeface="Pretendard Regular"/>
                          <a:ea typeface="Pretendard Regular"/>
                          <a:cs typeface="Pretendard Regular"/>
                        </a:rPr>
                        <a:t> 입력을 통한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4000" b="0" i="0" u="none" strike="noStrike">
                          <a:solidFill>
                            <a:srgbClr val="000000"/>
                          </a:solidFill>
                          <a:latin typeface="Pretendard Regular"/>
                          <a:ea typeface="Pretendard Regular"/>
                          <a:cs typeface="Pretendard Regular"/>
                        </a:rPr>
                        <a:t>의도적 탐지 회피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algn="l">
                        <a:lnSpc>
                          <a:spcPct val="83000"/>
                        </a:lnSpc>
                        <a:defRPr/>
                      </a:pPr>
                      <a:endParaRPr lang="en-US" sz="1100"/>
                    </a:p>
                  </a:txBody>
                  <a:tcPr marL="76200" marR="76200" marT="76200" marB="762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4000" b="1" i="0" u="none" strike="noStrike">
                          <a:solidFill>
                            <a:srgbClr val="0063BA"/>
                          </a:solidFill>
                          <a:latin typeface="Pretendard Regular"/>
                          <a:ea typeface="Pretendard Regular"/>
                          <a:cs typeface="Pretendard Regular"/>
                        </a:rPr>
                        <a:t>강건성</a:t>
                      </a:r>
                      <a:endParaRPr lang="en-US" sz="1100"/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4000" b="1" i="0" u="none" strike="noStrike">
                          <a:solidFill>
                            <a:srgbClr val="0063BA"/>
                          </a:solidFill>
                          <a:latin typeface="Pretendard Regular"/>
                          <a:ea typeface="Pretendard Regular"/>
                          <a:cs typeface="Pretendard Regular"/>
                        </a:rPr>
                        <a:t>신뢰성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762000" y="952500"/>
            <a:ext cx="12827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6400" b="1" i="0" u="none" strike="noStrike">
                <a:solidFill>
                  <a:srgbClr val="AACBE9"/>
                </a:solidFill>
                <a:latin typeface="Pretendard Regular"/>
                <a:ea typeface="Pretendard Regular"/>
                <a:cs typeface="Pretendard Regular"/>
              </a:rPr>
              <a:t>03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36700" y="5232400"/>
            <a:ext cx="21132800" cy="2870200"/>
          </a:xfrm>
          <a:prstGeom prst="rect">
            <a:avLst/>
          </a:prstGeom>
        </p:spPr>
        <p:txBody>
          <a:bodyPr lIns="0" tIns="169333" rIns="0" bIns="169333" rtlCol="0" anchor="ctr"/>
          <a:lstStyle/>
          <a:p>
            <a:pPr lvl="0" algn="ctr">
              <a:lnSpc>
                <a:spcPct val="99600"/>
              </a:lnSpc>
            </a:pPr>
            <a:r>
              <a:rPr lang="en-US" sz="13333" b="0" i="0" u="none" strike="noStrike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2. 각 영향별 분석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12776200"/>
            <a:ext cx="2254250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2300" y="6553200"/>
            <a:ext cx="7950200" cy="2438400"/>
          </a:xfrm>
          <a:prstGeom prst="rect">
            <a:avLst/>
          </a:prstGeom>
          <a:effectLst>
            <a:outerShdw blurRad="97461" dist="224911" dir="2700000">
              <a:srgbClr val="000000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553200"/>
            <a:ext cx="7950200" cy="2438400"/>
          </a:xfrm>
          <a:prstGeom prst="rect">
            <a:avLst/>
          </a:prstGeom>
          <a:effectLst>
            <a:outerShdw blurRad="97461" dist="224911" dir="2700000">
              <a:srgbClr val="000000">
                <a:alpha val="5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27100" y="1625600"/>
            <a:ext cx="13690600" cy="990600"/>
          </a:xfrm>
          <a:prstGeom prst="rect">
            <a:avLst/>
          </a:prstGeom>
        </p:spPr>
        <p:txBody>
          <a:bodyPr lIns="0" tIns="70663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564" b="0" i="0" u="none" strike="noStrike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섹션별 편향(IMPACT-SEC_BIAS-001)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84300" y="3200400"/>
            <a:ext cx="22186900" cy="234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4400" b="1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특정 섹션에서의 낚시성 기사 탐지에 유불리 발생</a:t>
            </a:r>
          </a:p>
          <a:p>
            <a:pPr lvl="0" algn="l">
              <a:lnSpc>
                <a:spcPct val="116199"/>
              </a:lnSpc>
            </a:pPr>
            <a:endParaRPr lang="en-US" sz="4400" b="1" i="0" u="none" strike="noStrike">
              <a:solidFill>
                <a:srgbClr val="000000"/>
              </a:solidFill>
              <a:latin typeface="Pretendard Regular"/>
              <a:ea typeface="Pretendard Regular"/>
              <a:cs typeface="Pretendard Regular"/>
            </a:endParaRP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4400" b="1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예상되는 결과: 섹션별 오탐률 차이 발생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67000" y="7048500"/>
            <a:ext cx="7175500" cy="1447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4086" b="1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카이제곱 독립성 검정으로</a:t>
            </a:r>
          </a:p>
          <a:p>
            <a:pPr lvl="0" algn="l">
              <a:lnSpc>
                <a:spcPct val="116199"/>
              </a:lnSpc>
            </a:pPr>
            <a:r>
              <a:rPr lang="en-US" sz="4086" b="1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학습 데이터의 섹션별 편향 분석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627100" y="7048500"/>
            <a:ext cx="7607300" cy="1447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4086" b="1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노출량을 가중치로 둔 섹션별 오탐률 차이 산출 (이하 FPR Gap)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9200" y="9118600"/>
            <a:ext cx="7658100" cy="762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597400" y="9131300"/>
            <a:ext cx="33401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4207" b="1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사전 진단, 예방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25500" y="9118600"/>
            <a:ext cx="7658100" cy="762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4947900" y="9118600"/>
            <a:ext cx="49911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4207" b="1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운영 중 탐지, 대응 조치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1100" y="10680700"/>
            <a:ext cx="22186900" cy="234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4400" b="1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특정 섹션에 불리한 평가 지양          공정성 확보 목표</a:t>
            </a:r>
          </a:p>
          <a:p>
            <a:pPr lvl="0" algn="l">
              <a:lnSpc>
                <a:spcPct val="116199"/>
              </a:lnSpc>
            </a:pPr>
            <a:endParaRPr lang="en-US" sz="4400" b="1" i="0" u="none" strike="noStrike">
              <a:solidFill>
                <a:srgbClr val="000000"/>
              </a:solidFill>
              <a:latin typeface="Pretendard Regular"/>
              <a:ea typeface="Pretendard Regular"/>
              <a:cs typeface="Pretendard Regular"/>
            </a:endParaRP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4400" b="1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서비스의 특성 상 파급효과 큼           사전 진단, 운영 중 탐지 모두 수행           책임성 확보 목표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4700" y="10858500"/>
            <a:ext cx="850900" cy="419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7100" y="12420600"/>
            <a:ext cx="850900" cy="419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35500" y="12420600"/>
            <a:ext cx="850900" cy="419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805400" y="11595100"/>
            <a:ext cx="736600" cy="825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9700" y="10045700"/>
            <a:ext cx="736600" cy="825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19600" cy="41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0"/>
            <a:ext cx="19964400" cy="419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27100" y="1625600"/>
            <a:ext cx="15621000" cy="1193800"/>
          </a:xfrm>
          <a:prstGeom prst="rect">
            <a:avLst/>
          </a:prstGeom>
        </p:spPr>
        <p:txBody>
          <a:bodyPr lIns="0" tIns="70663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564" b="0" i="0" u="none" strike="noStrike">
                <a:solidFill>
                  <a:srgbClr val="0063BA"/>
                </a:solidFill>
                <a:latin typeface="Pretendard Bold"/>
                <a:ea typeface="Pretendard Bold"/>
                <a:cs typeface="Pretendard Bold"/>
              </a:rPr>
              <a:t>장기 어휘 드리프트(IMPACT-LONG_DRIFT-003)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68400" y="3200400"/>
            <a:ext cx="22656800" cy="234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4400" b="1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수 개월 - 수 년 단위로 시간이 지나 학습된 어휘와 실제 처리 어휘 차이 발생</a:t>
            </a:r>
          </a:p>
          <a:p>
            <a:pPr lvl="0" algn="l">
              <a:lnSpc>
                <a:spcPct val="116199"/>
              </a:lnSpc>
            </a:pPr>
            <a:endParaRPr lang="en-US" sz="4400" b="1" i="0" u="none" strike="noStrike">
              <a:solidFill>
                <a:srgbClr val="000000"/>
              </a:solidFill>
              <a:latin typeface="Pretendard Regular"/>
              <a:ea typeface="Pretendard Regular"/>
              <a:cs typeface="Pretendard Regular"/>
            </a:endParaRP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4400" b="1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예상되는 결과: 점진적 모델 판별 성능 저하, 확신도 하락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854700" y="7861300"/>
            <a:ext cx="749300" cy="1358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807" b="1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VS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400" y="8724900"/>
            <a:ext cx="9956800" cy="1371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689100" y="9537700"/>
            <a:ext cx="40640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140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:두 어휘 분포 사이의 거리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89100" y="8902700"/>
            <a:ext cx="85471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4207" b="1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Jensen-Shannon Divergence (JSD)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400" y="6172200"/>
            <a:ext cx="9956800" cy="1371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47800" y="6489700"/>
            <a:ext cx="95631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4207" b="1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모델 성능 지표 (Acc, Precision, Recall, F1)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00" y="8140700"/>
            <a:ext cx="1016000" cy="1143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8400" y="10477500"/>
            <a:ext cx="2120900" cy="23622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492500" y="10287000"/>
            <a:ext cx="8305800" cy="284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999" b="1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수동 라벨링 데이터 사용 절감</a:t>
            </a:r>
          </a:p>
          <a:p>
            <a:pPr lvl="0" algn="l">
              <a:lnSpc>
                <a:spcPct val="116199"/>
              </a:lnSpc>
            </a:pPr>
            <a:endParaRPr lang="en-US" sz="3999" b="1" i="0" u="none" strike="noStrike">
              <a:solidFill>
                <a:srgbClr val="000000"/>
              </a:solidFill>
              <a:latin typeface="Pretendard Regular"/>
              <a:ea typeface="Pretendard Regular"/>
              <a:cs typeface="Pretendard Regular"/>
            </a:endParaRP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999" b="1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트리거 발생 시 재학습 판단을 위해</a:t>
            </a:r>
          </a:p>
          <a:p>
            <a:pPr lvl="0" algn="l">
              <a:lnSpc>
                <a:spcPct val="116199"/>
              </a:lnSpc>
            </a:pPr>
            <a:r>
              <a:rPr lang="en-US" sz="3999" b="1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    골든셋 갱신 주기 1개월로 단축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8534400" y="9791700"/>
            <a:ext cx="7366000" cy="50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60400" y="6172200"/>
            <a:ext cx="8572500" cy="2438400"/>
          </a:xfrm>
          <a:prstGeom prst="rect">
            <a:avLst/>
          </a:prstGeom>
          <a:effectLst>
            <a:outerShdw blurRad="97461" dist="224911" dir="2700000">
              <a:srgbClr val="000000">
                <a:alpha val="50000"/>
              </a:srgbClr>
            </a:outerShdw>
          </a:effectLst>
        </p:spPr>
      </p:pic>
      <p:sp>
        <p:nvSpPr>
          <p:cNvPr id="17" name="TextBox 17"/>
          <p:cNvSpPr txBox="1"/>
          <p:nvPr/>
        </p:nvSpPr>
        <p:spPr>
          <a:xfrm>
            <a:off x="13512800" y="6654800"/>
            <a:ext cx="8394700" cy="1447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4086" b="1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JSD + 차분 누적합         변곡점 관측</a:t>
            </a: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4086" b="1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변곡점 발생        오탐률 검토주기 가속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12800" y="8737600"/>
            <a:ext cx="8051800" cy="7620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4986000" y="8737600"/>
            <a:ext cx="49911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4207" b="1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운영 중 탐지, 대응 조치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084800" y="6832600"/>
            <a:ext cx="850900" cy="419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522700" y="7531100"/>
            <a:ext cx="850900" cy="4191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3360400" y="9753600"/>
            <a:ext cx="10147300" cy="359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4207" b="1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정기적인 모델 재학습을 결정하는 중요한 영향</a:t>
            </a:r>
          </a:p>
          <a:p>
            <a:pPr lvl="0" algn="l">
              <a:lnSpc>
                <a:spcPct val="116199"/>
              </a:lnSpc>
            </a:pPr>
            <a:endParaRPr lang="en-US" sz="4207" b="1" i="0" u="none" strike="noStrike">
              <a:solidFill>
                <a:srgbClr val="000000"/>
              </a:solidFill>
              <a:latin typeface="Pretendard Regular"/>
              <a:ea typeface="Pretendard Regular"/>
              <a:cs typeface="Pretendard Regular"/>
            </a:endParaRP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4207" b="1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탐지 비용과 탐지력 사이의 타협점</a:t>
            </a:r>
          </a:p>
          <a:p>
            <a:pPr lvl="0" algn="l">
              <a:lnSpc>
                <a:spcPct val="116199"/>
              </a:lnSpc>
            </a:pPr>
            <a:endParaRPr lang="en-US" sz="4207" b="1" i="0" u="none" strike="noStrike">
              <a:solidFill>
                <a:srgbClr val="000000"/>
              </a:solidFill>
              <a:latin typeface="Pretendard Regular"/>
              <a:ea typeface="Pretendard Regular"/>
              <a:cs typeface="Pretendard Regular"/>
            </a:endParaRPr>
          </a:p>
          <a:p>
            <a:pPr marL="342900" lvl="1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4213" b="1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강건성, 안정성 유지 목표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296900" y="12192000"/>
            <a:ext cx="736600" cy="825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792</Words>
  <Application>Microsoft Office PowerPoint</Application>
  <PresentationFormat>사용자 지정</PresentationFormat>
  <Paragraphs>174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Pretendard Medium</vt:lpstr>
      <vt:lpstr>Pretendard Bold</vt:lpstr>
      <vt:lpstr>Pretendard Light</vt:lpstr>
      <vt:lpstr>Pretendard Regular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효중 권</cp:lastModifiedBy>
  <cp:revision>1</cp:revision>
  <dcterms:created xsi:type="dcterms:W3CDTF">2006-08-16T00:00:00Z</dcterms:created>
  <dcterms:modified xsi:type="dcterms:W3CDTF">2026-01-28T19:55:26Z</dcterms:modified>
</cp:coreProperties>
</file>